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0d20e823134dfa" /><Relationship Type="http://schemas.openxmlformats.org/officeDocument/2006/relationships/extended-properties" Target="/docProps/app.xml" Id="Rb7645149186241a8" /><Relationship Type="http://schemas.openxmlformats.org/officeDocument/2006/relationships/officeDocument" Target="/ppt/presentation.xml" Id="R0686710fb2b448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b0bb50a9f74370"/>
  </p:sldMasterIdLst>
  <p:notesMasterIdLst>
    <p:notesMasterId xmlns:r="http://schemas.openxmlformats.org/officeDocument/2006/relationships" r:id="R3679fdc27a2c4956"/>
  </p:notesMasterIdLst>
  <p:sldIdLst>
    <p:sldId xmlns:r="http://schemas.openxmlformats.org/officeDocument/2006/relationships" id="256" r:id="R4426aea66e614766"/>
    <p:sldId xmlns:r="http://schemas.openxmlformats.org/officeDocument/2006/relationships" id="257" r:id="R5c35a181ee654384"/>
    <p:sldId xmlns:r="http://schemas.openxmlformats.org/officeDocument/2006/relationships" id="258" r:id="Re0a8cb0969484d25"/>
    <p:sldId xmlns:r="http://schemas.openxmlformats.org/officeDocument/2006/relationships" id="259" r:id="Re01a2b5c41a94bb9"/>
    <p:sldId xmlns:r="http://schemas.openxmlformats.org/officeDocument/2006/relationships" id="260" r:id="R7109994354c74f5a"/>
    <p:sldId xmlns:r="http://schemas.openxmlformats.org/officeDocument/2006/relationships" id="261" r:id="Rc7c0060939624207"/>
    <p:sldId xmlns:r="http://schemas.openxmlformats.org/officeDocument/2006/relationships" id="262" r:id="R6560620dc14a4882"/>
    <p:sldId xmlns:r="http://schemas.openxmlformats.org/officeDocument/2006/relationships" id="263" r:id="R68ed1ab76f3b409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b8756348d234508" /><Relationship Type="http://schemas.openxmlformats.org/officeDocument/2006/relationships/slideMaster" Target="/ppt/slideMasters/slideMaster1.xml" Id="R91b0bb50a9f74370" /><Relationship Type="http://schemas.openxmlformats.org/officeDocument/2006/relationships/notesMaster" Target="/ppt/notesMasters/notesMaster1.xml" Id="R3679fdc27a2c4956" /><Relationship Type="http://schemas.openxmlformats.org/officeDocument/2006/relationships/presProps" Target="/ppt/presProps.xml" Id="R54639618d4864587" /><Relationship Type="http://schemas.openxmlformats.org/officeDocument/2006/relationships/tableStyles" Target="/ppt/tableStyles.xml" Id="Rd2122984b7c84574" /><Relationship Type="http://schemas.openxmlformats.org/officeDocument/2006/relationships/slide" Target="/ppt/slides/slide1.xml" Id="R4426aea66e614766" /><Relationship Type="http://schemas.openxmlformats.org/officeDocument/2006/relationships/slide" Target="/ppt/slides/slide2.xml" Id="R5c35a181ee654384" /><Relationship Type="http://schemas.openxmlformats.org/officeDocument/2006/relationships/slide" Target="/ppt/slides/slide3.xml" Id="Re0a8cb0969484d25" /><Relationship Type="http://schemas.openxmlformats.org/officeDocument/2006/relationships/slide" Target="/ppt/slides/slide4.xml" Id="Re01a2b5c41a94bb9" /><Relationship Type="http://schemas.openxmlformats.org/officeDocument/2006/relationships/slide" Target="/ppt/slides/slide5.xml" Id="R7109994354c74f5a" /><Relationship Type="http://schemas.openxmlformats.org/officeDocument/2006/relationships/slide" Target="/ppt/slides/slide6.xml" Id="Rc7c0060939624207" /><Relationship Type="http://schemas.openxmlformats.org/officeDocument/2006/relationships/slide" Target="/ppt/slides/slide7.xml" Id="R6560620dc14a4882" /><Relationship Type="http://schemas.openxmlformats.org/officeDocument/2006/relationships/slide" Target="/ppt/slides/slide8.xml" Id="R68ed1ab76f3b409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bb08523558345a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747ec37eb24c32" /><Relationship Type="http://schemas.openxmlformats.org/officeDocument/2006/relationships/notesMaster" Target="/ppt/notesMasters/notesMaster1.xml" Id="R6b769e94026b46f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e5ea771da242e1" /><Relationship Type="http://schemas.openxmlformats.org/officeDocument/2006/relationships/notesMaster" Target="/ppt/notesMasters/notesMaster1.xml" Id="R28114b7b39d548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f86fcb181814460" /><Relationship Type="http://schemas.openxmlformats.org/officeDocument/2006/relationships/notesMaster" Target="/ppt/notesMasters/notesMaster1.xml" Id="R3abae8afd28c43e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a63260fef0342ce" /><Relationship Type="http://schemas.openxmlformats.org/officeDocument/2006/relationships/notesMaster" Target="/ppt/notesMasters/notesMaster1.xml" Id="Rbc5d7b54da784aa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f38296fcf5543fa" /><Relationship Type="http://schemas.openxmlformats.org/officeDocument/2006/relationships/notesMaster" Target="/ppt/notesMasters/notesMaster1.xml" Id="R87b595fedc124de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945fd6e6434e99" /><Relationship Type="http://schemas.openxmlformats.org/officeDocument/2006/relationships/notesMaster" Target="/ppt/notesMasters/notesMaster1.xml" Id="R4eddeb7214f346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12aed9c9c74abc" /><Relationship Type="http://schemas.openxmlformats.org/officeDocument/2006/relationships/notesMaster" Target="/ppt/notesMasters/notesMaster1.xml" Id="R539c4bf81ef3496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f7b117fe9174b18" /><Relationship Type="http://schemas.openxmlformats.org/officeDocument/2006/relationships/notesMaster" Target="/ppt/notesMasters/notesMaster1.xml" Id="Rb05fa390bcde45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Bildquelle: Cemrecan Yurtman, https://unsplash.com/photos/FP_DJBVtwdw. Vor externer Nutzung die Platzhalter durch ein fachlich geprüftes Beispiel ersetzen.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Nur belegte Zahlen eintragen. Definition, Zeitraum, Ausgangswert und Quelle erläutern. Die Platzhalter sind keine Leistungszusagen.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9a7f6b31a84d5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14a234911c48e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6e82e4d4c8420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343db279cd4c9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90f7eaab9b496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933f35ef8c47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228C6D7-2527-4D66-A399-18AB590F7A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02A5ACE-7373-4810-8E8B-DFB24FC6553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C36C74F-7841-4F9D-A56B-D640CF8E3F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EEC1E55-BEF6-4D82-BD79-2AE374E36D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A685AF7-8869-4BDC-9D2D-98A5A523F25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9692D8B-5B21-4E0C-9295-492486C280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CE60546-B41A-4BAD-827C-EA7A1DF377B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6903158-EDE8-45F2-AF15-C1C50D8AAD3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E81AC51-76AE-4F4A-863E-7EB49FC0F2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5F290FF-C286-4897-9E85-39BEE7F3619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b11694821e847dd" /><Relationship Type="http://schemas.openxmlformats.org/officeDocument/2006/relationships/slideLayout" Target="/ppt/slideLayouts/slideLayout1.xml" Id="R1d6df5f3b53d4f61" /><Relationship Type="http://schemas.openxmlformats.org/officeDocument/2006/relationships/slideLayout" Target="/ppt/slideLayouts/slideLayout2.xml" Id="R06c9bc182bd44358" /><Relationship Type="http://schemas.openxmlformats.org/officeDocument/2006/relationships/slideLayout" Target="/ppt/slideLayouts/slideLayout3.xml" Id="Rf1d5e9c9c2b44975" /><Relationship Type="http://schemas.openxmlformats.org/officeDocument/2006/relationships/slideLayout" Target="/ppt/slideLayouts/slideLayout4.xml" Id="R0d3821ceb035442b" /><Relationship Type="http://schemas.openxmlformats.org/officeDocument/2006/relationships/slideLayout" Target="/ppt/slideLayouts/slideLayout5.xml" Id="R1cf5426dde9340c1" /><Relationship Type="http://schemas.openxmlformats.org/officeDocument/2006/relationships/slideLayout" Target="/ppt/slideLayouts/slideLayout6.xml" Id="Rae515e2c32b044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6df5f3b53d4f61"/>
    <p:sldLayoutId xmlns:r="http://schemas.openxmlformats.org/officeDocument/2006/relationships" id="2147483650" r:id="R06c9bc182bd44358"/>
    <p:sldLayoutId xmlns:r="http://schemas.openxmlformats.org/officeDocument/2006/relationships" id="2147483651" r:id="Rf1d5e9c9c2b44975"/>
    <p:sldLayoutId xmlns:r="http://schemas.openxmlformats.org/officeDocument/2006/relationships" id="2147483652" r:id="R0d3821ceb035442b"/>
    <p:sldLayoutId xmlns:r="http://schemas.openxmlformats.org/officeDocument/2006/relationships" id="2147483653" r:id="R1cf5426dde9340c1"/>
    <p:sldLayoutId xmlns:r="http://schemas.openxmlformats.org/officeDocument/2006/relationships" id="2147483654" r:id="Rae515e2c32b044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e20337467f4b3e" /><Relationship Type="http://schemas.openxmlformats.org/officeDocument/2006/relationships/image" Target="/ppt/media/image.png" Id="R0274c7da940c4682" /><Relationship Type="http://schemas.openxmlformats.org/officeDocument/2006/relationships/notesSlide" Target="/ppt/notesSlides/notesSlide1.xml" Id="R68bc43aa24fd4a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af573906f3495b" /><Relationship Type="http://schemas.openxmlformats.org/officeDocument/2006/relationships/image" Target="/ppt/media/image2.png" Id="R4a622454aeb646e1" /><Relationship Type="http://schemas.openxmlformats.org/officeDocument/2006/relationships/notesSlide" Target="/ppt/notesSlides/notesSlide2.xml" Id="R5d998560c7aa4f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24fada3c7f43b9" /><Relationship Type="http://schemas.openxmlformats.org/officeDocument/2006/relationships/image" Target="/ppt/media/image3.png" Id="Rbea4bcab8a2b4e2f" /><Relationship Type="http://schemas.openxmlformats.org/officeDocument/2006/relationships/notesSlide" Target="/ppt/notesSlides/notesSlide3.xml" Id="R922531041fa24d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8b4104c4764fd6" /><Relationship Type="http://schemas.openxmlformats.org/officeDocument/2006/relationships/image" Target="/ppt/media/image4.png" Id="R0c957050781749cf" /><Relationship Type="http://schemas.openxmlformats.org/officeDocument/2006/relationships/notesSlide" Target="/ppt/notesSlides/notesSlide4.xml" Id="Re716eb8dd56f4ce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2f60e645094f88" /><Relationship Type="http://schemas.openxmlformats.org/officeDocument/2006/relationships/image" Target="/ppt/media/image5.png" Id="Rb3c9d59b4908409a" /><Relationship Type="http://schemas.openxmlformats.org/officeDocument/2006/relationships/image" Target="/ppt/media/image6.png" Id="R65329e2c268f4fcd" /><Relationship Type="http://schemas.openxmlformats.org/officeDocument/2006/relationships/notesSlide" Target="/ppt/notesSlides/notesSlide5.xml" Id="R486a32771e0142d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59adebf22646f3" /><Relationship Type="http://schemas.openxmlformats.org/officeDocument/2006/relationships/image" Target="/ppt/media/image7.png" Id="Rfb4f70a1891c4f94" /><Relationship Type="http://schemas.openxmlformats.org/officeDocument/2006/relationships/notesSlide" Target="/ppt/notesSlides/notesSlide6.xml" Id="R08f2bc0b257e428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d8bc5cb4b54884" /><Relationship Type="http://schemas.openxmlformats.org/officeDocument/2006/relationships/image" Target="/ppt/media/image8.png" Id="R78b81f90439c4fab" /><Relationship Type="http://schemas.openxmlformats.org/officeDocument/2006/relationships/notesSlide" Target="/ppt/notesSlides/notesSlide7.xml" Id="R9f883c0bf691421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9fd416473b4abb" /><Relationship Type="http://schemas.openxmlformats.org/officeDocument/2006/relationships/image" Target="/ppt/media/image9.png" Id="R1615bfbcdfbe471c" /><Relationship Type="http://schemas.openxmlformats.org/officeDocument/2006/relationships/notesSlide" Target="/ppt/notesSlides/notesSlide8.xml" Id="R3d2861d81e28412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32F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D3BED5-47AB-4FD4-9B35-4306DBB2DE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74c7da940c4682"/>
          <a:stretch xmlns:a="http://schemas.openxmlformats.org/drawingml/2006/main"/>
        </p:blipFill>
        <p:spPr>
          <a:xfrm xmlns:a="http://schemas.openxmlformats.org/drawingml/2006/main">
            <a:off x="609600" y="480124"/>
            <a:ext cx="1809750" cy="316103"/>
          </a:xfrm>
          <a:prstGeom xmlns:a="http://schemas.openxmlformats.org/drawingml/2006/main" prst="rect">
            <a:avLst/>
          </a:prstGeom>
        </p:spPr>
      </p:pic>
      <p:sp>
        <p:nvSpPr>
          <p:cNvPr id="2" name="ARBEITSSICHERHEIT × ARBEITSMEDIZIN">
            <a:extLst xmlns:a="http://schemas.openxmlformats.org/drawingml/2006/main">
              <a:ext uri="{FF2B5EF4-FFF2-40B4-BE49-F238E27FC236}">
                <a16:creationId xmlns:a16="http://schemas.microsoft.com/office/drawing/2014/main" id="{FEEA2859-0E65-4695-AABF-BF9852581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ARBEITSSICHERHEIT × ARBEITSMEDIZIN</a:t>
            </a:r>
          </a:p>
        </p:txBody>
      </p:sp>
      <p:sp>
        <p:nvSpPr>
          <p:cNvPr id="3" name="VELCURE / [ANLASS] / [DATUM]">
            <a:extLst xmlns:a="http://schemas.openxmlformats.org/drawingml/2006/main">
              <a:ext uri="{FF2B5EF4-FFF2-40B4-BE49-F238E27FC236}">
                <a16:creationId xmlns:a16="http://schemas.microsoft.com/office/drawing/2014/main" id="{EE99C2E4-3E18-4E64-BEBD-E03CA13A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VELCURE / [ANLASS] / [DATUM]</a:t>
            </a:r>
          </a:p>
        </p:txBody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11BF8178-2A81-4162-8CDF-4B0398FFF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01</a:t>
            </a:r>
          </a:p>
        </p:txBody>
      </p:sp>
      <p:sp>
        <p:nvSpPr>
          <p:cNvPr id="5" name="Arbeitsschutz.&#10;Im Zusammenhang.">
            <a:extLst xmlns:a="http://schemas.openxmlformats.org/drawingml/2006/main">
              <a:ext uri="{FF2B5EF4-FFF2-40B4-BE49-F238E27FC236}">
                <a16:creationId xmlns:a16="http://schemas.microsoft.com/office/drawing/2014/main" id="{03B4FFAE-FF53-40A3-A46D-F3CB28E1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763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150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6150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6150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Arbeitsschutz.</a:t>
            </a:r>
          </a:p>
          <a:p xmlns:a="http://schemas.openxmlformats.org/drawingml/2006/main">
            <a:pPr>
              <a:defRPr sz="6150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6150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Im Zusammenhang.</a:t>
            </a:r>
          </a:p>
        </p:txBody>
      </p:sp>
      <p:sp>
        <p:nvSpPr>
          <p:cNvPr id="6" name="Eine gemeinsame Arbeitsumgebung.&#10;[Anlass">
            <a:extLst xmlns:a="http://schemas.openxmlformats.org/drawingml/2006/main">
              <a:ext uri="{FF2B5EF4-FFF2-40B4-BE49-F238E27FC236}">
                <a16:creationId xmlns:a16="http://schemas.microsoft.com/office/drawing/2014/main" id="{6233FD7C-C22D-4031-A244-F0C858402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05350"/>
            <a:ext cx="9525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2250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Eine gemeinsame Arbeitsumgebung.</a:t>
            </a:r>
          </a:p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2250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[Anlass der Präsentation]</a:t>
            </a:r>
          </a:p>
        </p:txBody>
      </p:sp>
    </p:spTree>
    <p:extLst>
      <p:ext uri="{BB962C8B-B14F-4D97-AF65-F5344CB8AC3E}">
        <p14:creationId xmlns:p14="http://schemas.microsoft.com/office/powerpoint/2010/main" val="13802008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D754BA-64AC-4C30-9CE5-7B0117DB33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622454aeb646e1"/>
          <a:stretch xmlns:a="http://schemas.openxmlformats.org/drawingml/2006/main"/>
        </p:blipFill>
        <p:spPr>
          <a:xfrm xmlns:a="http://schemas.openxmlformats.org/drawingml/2006/main">
            <a:off x="609600" y="480124"/>
            <a:ext cx="1809750" cy="316103"/>
          </a:xfrm>
          <a:prstGeom xmlns:a="http://schemas.openxmlformats.org/drawingml/2006/main" prst="rect">
            <a:avLst/>
          </a:prstGeom>
        </p:spPr>
      </p:pic>
      <p:sp>
        <p:nvSpPr>
          <p:cNvPr id="2" name="01 / AUSGANGSLAGE">
            <a:extLst xmlns:a="http://schemas.openxmlformats.org/drawingml/2006/main">
              <a:ext uri="{FF2B5EF4-FFF2-40B4-BE49-F238E27FC236}">
                <a16:creationId xmlns:a16="http://schemas.microsoft.com/office/drawing/2014/main" id="{EA221E32-9B03-4A4B-9C97-56E2DC109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1C7A4B"/>
                </a:solidFill>
                <a:latin typeface="Geist"/>
                <a:ea typeface="Geist"/>
                <a:cs typeface="Geist"/>
              </a:rPr>
              <a:t>01 / AUSGANGSLAGE</a:t>
            </a:r>
          </a:p>
        </p:txBody>
      </p:sp>
      <p:sp>
        <p:nvSpPr>
          <p:cNvPr id="3" name="VELCURE / [ANLASS] / [DATUM]">
            <a:extLst xmlns:a="http://schemas.openxmlformats.org/drawingml/2006/main">
              <a:ext uri="{FF2B5EF4-FFF2-40B4-BE49-F238E27FC236}">
                <a16:creationId xmlns:a16="http://schemas.microsoft.com/office/drawing/2014/main" id="{980FD0CE-3199-456A-8643-54F0F083B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VELCURE / [ANLASS] / [DATUM]</a:t>
            </a:r>
          </a:p>
        </p:txBody>
      </p:sp>
      <p:sp>
        <p:nvSpPr>
          <p:cNvPr id="4" name="02">
            <a:extLst xmlns:a="http://schemas.openxmlformats.org/drawingml/2006/main">
              <a:ext uri="{FF2B5EF4-FFF2-40B4-BE49-F238E27FC236}">
                <a16:creationId xmlns:a16="http://schemas.microsoft.com/office/drawing/2014/main" id="{9B44091B-75DD-489A-8E89-5DF681DF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02</a:t>
            </a:r>
          </a:p>
        </p:txBody>
      </p:sp>
      <p:sp>
        <p:nvSpPr>
          <p:cNvPr id="5" name="Das Wissen ist da.&#10;Der Zusammenhang fehl">
            <a:extLst xmlns:a="http://schemas.openxmlformats.org/drawingml/2006/main">
              <a:ext uri="{FF2B5EF4-FFF2-40B4-BE49-F238E27FC236}">
                <a16:creationId xmlns:a16="http://schemas.microsoft.com/office/drawing/2014/main" id="{551BFC8E-7FE2-4C42-83C2-F90E7159D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66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465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4650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Das Wissen ist da.</a:t>
            </a:r>
          </a:p>
          <a:p xmlns:a="http://schemas.openxmlformats.org/drawingml/2006/main">
            <a:pPr>
              <a:defRPr sz="465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4650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Der Zusammenhang fehlt.</a:t>
            </a:r>
          </a:p>
        </p:txBody>
      </p:sp>
      <p:sp>
        <p:nvSpPr>
          <p:cNvPr id="6" name="[Konkrete betriebliche Ausgangslage ergä">
            <a:extLst xmlns:a="http://schemas.openxmlformats.org/drawingml/2006/main">
              <a:ext uri="{FF2B5EF4-FFF2-40B4-BE49-F238E27FC236}">
                <a16:creationId xmlns:a16="http://schemas.microsoft.com/office/drawing/2014/main" id="{DE9E2669-CB21-44D5-B711-D6D290EE8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2100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[Konkrete betriebliche Ausgangslage ergänzen.]</a:t>
            </a:r>
          </a:p>
        </p:txBody>
      </p:sp>
      <p:sp>
        <p:nvSpPr>
          <p:cNvPr id="7" name="Protokolle → Tabellen → E-Mails → Zustän">
            <a:extLst xmlns:a="http://schemas.openxmlformats.org/drawingml/2006/main">
              <a:ext uri="{FF2B5EF4-FFF2-40B4-BE49-F238E27FC236}">
                <a16:creationId xmlns:a16="http://schemas.microsoft.com/office/drawing/2014/main" id="{5F513AF4-92A4-43A0-BCDF-F917185EB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8635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pPr>
            <a:r>
              <a:rPr sz="2100" b="0">
                <a:solidFill>
                  <a:srgbClr val="1C7A4B"/>
                </a:solidFill>
                <a:latin typeface="Geist"/>
                <a:ea typeface="Geist"/>
                <a:cs typeface="Geist"/>
              </a:rPr>
              <a:t>Protokolle → Tabellen → E-Mails → Zuständigkeiten</a:t>
            </a:r>
          </a:p>
        </p:txBody>
      </p:sp>
    </p:spTree>
    <p:extLst>
      <p:ext uri="{BB962C8B-B14F-4D97-AF65-F5344CB8AC3E}">
        <p14:creationId xmlns:p14="http://schemas.microsoft.com/office/powerpoint/2010/main" val="5143014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04A899-5278-4525-B940-52329714DE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a4bcab8a2b4e2f"/>
          <a:stretch xmlns:a="http://schemas.openxmlformats.org/drawingml/2006/main"/>
        </p:blipFill>
        <p:spPr>
          <a:xfrm xmlns:a="http://schemas.openxmlformats.org/drawingml/2006/main">
            <a:off x="609600" y="480124"/>
            <a:ext cx="1809750" cy="316103"/>
          </a:xfrm>
          <a:prstGeom xmlns:a="http://schemas.openxmlformats.org/drawingml/2006/main" prst="rect">
            <a:avLst/>
          </a:prstGeom>
        </p:spPr>
      </p:pic>
      <p:sp>
        <p:nvSpPr>
          <p:cNvPr id="2" name="02 / GEMEINSAMER ABLAUF">
            <a:extLst xmlns:a="http://schemas.openxmlformats.org/drawingml/2006/main">
              <a:ext uri="{FF2B5EF4-FFF2-40B4-BE49-F238E27FC236}">
                <a16:creationId xmlns:a16="http://schemas.microsoft.com/office/drawing/2014/main" id="{9670FAA7-2D68-4DA5-87F3-2AE2FEEA7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1C7A4B"/>
                </a:solidFill>
                <a:latin typeface="Geist"/>
                <a:ea typeface="Geist"/>
                <a:cs typeface="Geist"/>
              </a:rPr>
              <a:t>02 / GEMEINSAMER ABLAUF</a:t>
            </a:r>
          </a:p>
        </p:txBody>
      </p:sp>
      <p:sp>
        <p:nvSpPr>
          <p:cNvPr id="3" name="VELCURE / [ANLASS] / [DATUM]">
            <a:extLst xmlns:a="http://schemas.openxmlformats.org/drawingml/2006/main">
              <a:ext uri="{FF2B5EF4-FFF2-40B4-BE49-F238E27FC236}">
                <a16:creationId xmlns:a16="http://schemas.microsoft.com/office/drawing/2014/main" id="{DA7935F1-F53C-4CE3-B7D9-6F183C569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VELCURE / [ANLASS] / [DATUM]</a:t>
            </a:r>
          </a:p>
        </p:txBody>
      </p:sp>
      <p:sp>
        <p:nvSpPr>
          <p:cNvPr id="4" name="03">
            <a:extLst xmlns:a="http://schemas.openxmlformats.org/drawingml/2006/main">
              <a:ext uri="{FF2B5EF4-FFF2-40B4-BE49-F238E27FC236}">
                <a16:creationId xmlns:a16="http://schemas.microsoft.com/office/drawing/2014/main" id="{6B3FFCCA-B7F5-4646-A627-F1CBBB73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03</a:t>
            </a:r>
          </a:p>
        </p:txBody>
      </p:sp>
      <p:sp>
        <p:nvSpPr>
          <p:cNvPr id="5" name="Jede Feststellung&#10;hat eine Fortsetzung.">
            <a:extLst xmlns:a="http://schemas.openxmlformats.org/drawingml/2006/main">
              <a:ext uri="{FF2B5EF4-FFF2-40B4-BE49-F238E27FC236}">
                <a16:creationId xmlns:a16="http://schemas.microsoft.com/office/drawing/2014/main" id="{DD23F36A-306D-4F5C-8FEE-704EED3A0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668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4500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Jede Feststellung</a:t>
            </a:r>
          </a:p>
          <a:p xmlns:a="http://schemas.openxmlformats.org/drawingml/2006/main">
            <a:pPr>
              <a:defRPr sz="450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4500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hat eine Fortsetzung.</a:t>
            </a:r>
          </a:p>
        </p:txBody>
      </p:sp>
      <p:sp>
        <p:nvSpPr>
          <p:cNvPr id="6" name="01">
            <a:extLst xmlns:a="http://schemas.openxmlformats.org/drawingml/2006/main">
              <a:ext uri="{FF2B5EF4-FFF2-40B4-BE49-F238E27FC236}">
                <a16:creationId xmlns:a16="http://schemas.microsoft.com/office/drawing/2014/main" id="{928F0295-027B-427A-BF0B-05DEF57B0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pPr>
            <a:r>
              <a:rPr sz="1650" b="0">
                <a:solidFill>
                  <a:srgbClr val="1C7A4B"/>
                </a:solidFill>
                <a:latin typeface="Geist"/>
                <a:ea typeface="Geist"/>
                <a:cs typeface="Geist"/>
              </a:rPr>
              <a:t>01</a:t>
            </a:r>
          </a:p>
        </p:txBody>
      </p:sp>
      <p:sp>
        <p:nvSpPr>
          <p:cNvPr id="7" name="Begehung">
            <a:extLst xmlns:a="http://schemas.openxmlformats.org/drawingml/2006/main">
              <a:ext uri="{FF2B5EF4-FFF2-40B4-BE49-F238E27FC236}">
                <a16:creationId xmlns:a16="http://schemas.microsoft.com/office/drawing/2014/main" id="{E164B077-976B-40FA-ADBD-3B5AE8FF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3390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2025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Begehung</a:t>
            </a:r>
          </a:p>
        </p:txBody>
      </p:sp>
      <p:sp>
        <p:nvSpPr>
          <p:cNvPr id="8" name="[Beispiel ergänzen]">
            <a:extLst xmlns:a="http://schemas.openxmlformats.org/drawingml/2006/main">
              <a:ext uri="{FF2B5EF4-FFF2-40B4-BE49-F238E27FC236}">
                <a16:creationId xmlns:a16="http://schemas.microsoft.com/office/drawing/2014/main" id="{992A05A8-9A7A-48B9-B57D-E383A78F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81600"/>
            <a:ext cx="2524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1500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[Beispiel ergänzen]</a:t>
            </a:r>
          </a:p>
        </p:txBody>
      </p:sp>
      <p:sp>
        <p:nvSpPr>
          <p:cNvPr id="9" name="02">
            <a:extLst xmlns:a="http://schemas.openxmlformats.org/drawingml/2006/main">
              <a:ext uri="{FF2B5EF4-FFF2-40B4-BE49-F238E27FC236}">
                <a16:creationId xmlns:a16="http://schemas.microsoft.com/office/drawing/2014/main" id="{445F31FA-607A-4B2F-8A25-B6C7FE46F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400050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pPr>
            <a:r>
              <a:rPr sz="1650" b="0">
                <a:solidFill>
                  <a:srgbClr val="1C7A4B"/>
                </a:solidFill>
                <a:latin typeface="Geist"/>
                <a:ea typeface="Geist"/>
                <a:cs typeface="Geist"/>
              </a:rPr>
              <a:t>02</a:t>
            </a:r>
          </a:p>
        </p:txBody>
      </p:sp>
      <p:sp>
        <p:nvSpPr>
          <p:cNvPr id="10" name="Einordnung">
            <a:extLst xmlns:a="http://schemas.openxmlformats.org/drawingml/2006/main">
              <a:ext uri="{FF2B5EF4-FFF2-40B4-BE49-F238E27FC236}">
                <a16:creationId xmlns:a16="http://schemas.microsoft.com/office/drawing/2014/main" id="{1ACC3078-05D8-4E85-BA43-520FFE6CD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453390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2025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Einordnung</a:t>
            </a:r>
          </a:p>
        </p:txBody>
      </p:sp>
      <p:sp>
        <p:nvSpPr>
          <p:cNvPr id="11" name="[Beispiel ergänzen]">
            <a:extLst xmlns:a="http://schemas.openxmlformats.org/drawingml/2006/main">
              <a:ext uri="{FF2B5EF4-FFF2-40B4-BE49-F238E27FC236}">
                <a16:creationId xmlns:a16="http://schemas.microsoft.com/office/drawing/2014/main" id="{C200DF56-84AF-4B47-9066-5E3C98413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5181600"/>
            <a:ext cx="2524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1500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[Beispiel ergänzen]</a:t>
            </a:r>
          </a:p>
        </p:txBody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40F263E2-F4CA-442E-A93A-CC54948A7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00050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pPr>
            <a:r>
              <a:rPr sz="1650" b="0">
                <a:solidFill>
                  <a:srgbClr val="1C7A4B"/>
                </a:solidFill>
                <a:latin typeface="Geist"/>
                <a:ea typeface="Geist"/>
                <a:cs typeface="Geist"/>
              </a:rPr>
              <a:t>03</a:t>
            </a:r>
          </a:p>
        </p:txBody>
      </p:sp>
      <p:sp>
        <p:nvSpPr>
          <p:cNvPr id="13" name="Maßnahme">
            <a:extLst xmlns:a="http://schemas.openxmlformats.org/drawingml/2006/main">
              <a:ext uri="{FF2B5EF4-FFF2-40B4-BE49-F238E27FC236}">
                <a16:creationId xmlns:a16="http://schemas.microsoft.com/office/drawing/2014/main" id="{FCABAC4C-8064-411E-9EDD-F49D118C3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53390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2025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Maßnahme</a:t>
            </a:r>
          </a:p>
        </p:txBody>
      </p:sp>
      <p:sp>
        <p:nvSpPr>
          <p:cNvPr id="14" name="[Beispiel ergänzen]">
            <a:extLst xmlns:a="http://schemas.openxmlformats.org/drawingml/2006/main">
              <a:ext uri="{FF2B5EF4-FFF2-40B4-BE49-F238E27FC236}">
                <a16:creationId xmlns:a16="http://schemas.microsoft.com/office/drawing/2014/main" id="{403B416D-625E-42FA-A791-A41CB80C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5181600"/>
            <a:ext cx="2524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1500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[Beispiel ergänzen]</a:t>
            </a:r>
          </a:p>
        </p:txBody>
      </p:sp>
      <p:sp>
        <p:nvSpPr>
          <p:cNvPr id="15" name="04">
            <a:extLst xmlns:a="http://schemas.openxmlformats.org/drawingml/2006/main">
              <a:ext uri="{FF2B5EF4-FFF2-40B4-BE49-F238E27FC236}">
                <a16:creationId xmlns:a16="http://schemas.microsoft.com/office/drawing/2014/main" id="{ED9094EB-2817-41B9-8B09-B93FC0B15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400050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pPr>
            <a:r>
              <a:rPr sz="1650" b="0">
                <a:solidFill>
                  <a:srgbClr val="1C7A4B"/>
                </a:solidFill>
                <a:latin typeface="Geist"/>
                <a:ea typeface="Geist"/>
                <a:cs typeface="Geist"/>
              </a:rPr>
              <a:t>04</a:t>
            </a:r>
          </a:p>
        </p:txBody>
      </p:sp>
      <p:sp>
        <p:nvSpPr>
          <p:cNvPr id="16" name="Nachverfolgung">
            <a:extLst xmlns:a="http://schemas.openxmlformats.org/drawingml/2006/main">
              <a:ext uri="{FF2B5EF4-FFF2-40B4-BE49-F238E27FC236}">
                <a16:creationId xmlns:a16="http://schemas.microsoft.com/office/drawing/2014/main" id="{084A2993-4A27-4259-96CB-AE6D1FDF3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453390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2025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Nachverfolgung</a:t>
            </a:r>
          </a:p>
        </p:txBody>
      </p:sp>
      <p:sp>
        <p:nvSpPr>
          <p:cNvPr id="17" name="[Beispiel ergänzen]">
            <a:extLst xmlns:a="http://schemas.openxmlformats.org/drawingml/2006/main">
              <a:ext uri="{FF2B5EF4-FFF2-40B4-BE49-F238E27FC236}">
                <a16:creationId xmlns:a16="http://schemas.microsoft.com/office/drawing/2014/main" id="{565F4893-951C-4F04-95AF-84D42CF4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5181600"/>
            <a:ext cx="2524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1500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[Beispiel ergänzen]</a:t>
            </a:r>
          </a:p>
        </p:txBody>
      </p:sp>
    </p:spTree>
    <p:extLst>
      <p:ext uri="{BB962C8B-B14F-4D97-AF65-F5344CB8AC3E}">
        <p14:creationId xmlns:p14="http://schemas.microsoft.com/office/powerpoint/2010/main" val="18296645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AB20FA-6E81-4CC0-AEA8-6E8944AAC4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957050781749cf"/>
          <a:stretch xmlns:a="http://schemas.openxmlformats.org/drawingml/2006/main"/>
        </p:blipFill>
        <p:spPr>
          <a:xfrm xmlns:a="http://schemas.openxmlformats.org/drawingml/2006/main">
            <a:off x="609600" y="480124"/>
            <a:ext cx="1809750" cy="316103"/>
          </a:xfrm>
          <a:prstGeom xmlns:a="http://schemas.openxmlformats.org/drawingml/2006/main" prst="rect">
            <a:avLst/>
          </a:prstGeom>
        </p:spPr>
      </p:pic>
      <p:sp>
        <p:nvSpPr>
          <p:cNvPr id="2" name="03 / PERSPEKTIVEN">
            <a:extLst xmlns:a="http://schemas.openxmlformats.org/drawingml/2006/main">
              <a:ext uri="{FF2B5EF4-FFF2-40B4-BE49-F238E27FC236}">
                <a16:creationId xmlns:a16="http://schemas.microsoft.com/office/drawing/2014/main" id="{9D33531A-ED68-4791-BC60-3A6D356F9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1C7A4B"/>
                </a:solidFill>
                <a:latin typeface="Geist"/>
                <a:ea typeface="Geist"/>
                <a:cs typeface="Geist"/>
              </a:rPr>
              <a:t>03 / PERSPEKTIVEN</a:t>
            </a:r>
          </a:p>
        </p:txBody>
      </p:sp>
      <p:sp>
        <p:nvSpPr>
          <p:cNvPr id="3" name="VELCURE / [ANLASS] / [DATUM]">
            <a:extLst xmlns:a="http://schemas.openxmlformats.org/drawingml/2006/main">
              <a:ext uri="{FF2B5EF4-FFF2-40B4-BE49-F238E27FC236}">
                <a16:creationId xmlns:a16="http://schemas.microsoft.com/office/drawing/2014/main" id="{B704D5D8-5988-4137-BE18-AB00E8AD2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VELCURE / [ANLASS] / [DATUM]</a:t>
            </a:r>
          </a:p>
        </p:txBody>
      </p:sp>
      <p:sp>
        <p:nvSpPr>
          <p:cNvPr id="4" name="04">
            <a:extLst xmlns:a="http://schemas.openxmlformats.org/drawingml/2006/main">
              <a:ext uri="{FF2B5EF4-FFF2-40B4-BE49-F238E27FC236}">
                <a16:creationId xmlns:a16="http://schemas.microsoft.com/office/drawing/2014/main" id="{8238D387-D9EC-4CF2-A5B2-502BE645F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04</a:t>
            </a:r>
          </a:p>
        </p:txBody>
      </p:sp>
      <p:sp>
        <p:nvSpPr>
          <p:cNvPr id="5" name="Gemeinsam arbeiten.&#10;Verantwortung klar h">
            <a:extLst xmlns:a="http://schemas.openxmlformats.org/drawingml/2006/main">
              <a:ext uri="{FF2B5EF4-FFF2-40B4-BE49-F238E27FC236}">
                <a16:creationId xmlns:a16="http://schemas.microsoft.com/office/drawing/2014/main" id="{468FC6AB-BCCC-4DCE-B5B1-F6F21AA87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85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4350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Gemeinsam arbeiten.</a:t>
            </a:r>
          </a:p>
          <a:p xmlns:a="http://schemas.openxmlformats.org/drawingml/2006/main">
            <a:pPr>
              <a:defRPr sz="435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4350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Verantwortung klar halten.</a:t>
            </a:r>
          </a:p>
        </p:txBody>
      </p:sp>
      <p:sp>
        <p:nvSpPr>
          <p:cNvPr id="6" name="Geschäftsführung">
            <a:extLst xmlns:a="http://schemas.openxmlformats.org/drawingml/2006/main">
              <a:ext uri="{FF2B5EF4-FFF2-40B4-BE49-F238E27FC236}">
                <a16:creationId xmlns:a16="http://schemas.microsoft.com/office/drawing/2014/main" id="{5464B7B6-AC96-43FD-8021-B10FB7F8A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0"/>
            <a:ext cx="333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C7A4B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C7A4B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1C7A4B"/>
                </a:solidFill>
                <a:latin typeface="Archivo"/>
                <a:ea typeface="Archivo"/>
                <a:cs typeface="Archivo"/>
              </a:rPr>
              <a:t>Geschäftsführung</a:t>
            </a:r>
          </a:p>
        </p:txBody>
      </p:sp>
      <p:sp>
        <p:nvSpPr>
          <p:cNvPr id="7" name="Überblick und nächste Schritte.">
            <a:extLst xmlns:a="http://schemas.openxmlformats.org/drawingml/2006/main">
              <a:ext uri="{FF2B5EF4-FFF2-40B4-BE49-F238E27FC236}">
                <a16:creationId xmlns:a16="http://schemas.microsoft.com/office/drawing/2014/main" id="{FC3219BD-C0A7-4BE3-B126-759FF417C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33900"/>
            <a:ext cx="3286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Überblick und nächste Schritte.</a:t>
            </a:r>
          </a:p>
        </p:txBody>
      </p:sp>
      <p:sp>
        <p:nvSpPr>
          <p:cNvPr id="8" name="HSE &amp; Fachkräfte">
            <a:extLst xmlns:a="http://schemas.openxmlformats.org/drawingml/2006/main">
              <a:ext uri="{FF2B5EF4-FFF2-40B4-BE49-F238E27FC236}">
                <a16:creationId xmlns:a16="http://schemas.microsoft.com/office/drawing/2014/main" id="{6A3E4098-5829-4876-A42C-078C73824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810000"/>
            <a:ext cx="333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C7A4B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C7A4B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1C7A4B"/>
                </a:solidFill>
                <a:latin typeface="Archivo"/>
                <a:ea typeface="Archivo"/>
                <a:cs typeface="Archivo"/>
              </a:rPr>
              <a:t>HSE &amp; Fachkräfte</a:t>
            </a:r>
          </a:p>
        </p:txBody>
      </p:sp>
      <p:sp>
        <p:nvSpPr>
          <p:cNvPr id="9" name="Feststellungen weiterbearbeiten.">
            <a:extLst xmlns:a="http://schemas.openxmlformats.org/drawingml/2006/main">
              <a:ext uri="{FF2B5EF4-FFF2-40B4-BE49-F238E27FC236}">
                <a16:creationId xmlns:a16="http://schemas.microsoft.com/office/drawing/2014/main" id="{E12980A8-160F-413E-B183-5B6F5C87D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533900"/>
            <a:ext cx="3286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Feststellungen weiterbearbeiten.</a:t>
            </a:r>
          </a:p>
        </p:txBody>
      </p:sp>
      <p:sp>
        <p:nvSpPr>
          <p:cNvPr id="10" name="HR &amp; Personal">
            <a:extLst xmlns:a="http://schemas.openxmlformats.org/drawingml/2006/main">
              <a:ext uri="{FF2B5EF4-FFF2-40B4-BE49-F238E27FC236}">
                <a16:creationId xmlns:a16="http://schemas.microsoft.com/office/drawing/2014/main" id="{88B480F4-2992-4AA9-A649-3334B9BE2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810000"/>
            <a:ext cx="333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C7A4B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C7A4B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1C7A4B"/>
                </a:solidFill>
                <a:latin typeface="Archivo"/>
                <a:ea typeface="Archivo"/>
                <a:cs typeface="Archivo"/>
              </a:rPr>
              <a:t>HR &amp; Personal</a:t>
            </a:r>
          </a:p>
        </p:txBody>
      </p:sp>
      <p:sp>
        <p:nvSpPr>
          <p:cNvPr id="11" name="Tätigkeit und Vorsorge verbinden.">
            <a:extLst xmlns:a="http://schemas.openxmlformats.org/drawingml/2006/main">
              <a:ext uri="{FF2B5EF4-FFF2-40B4-BE49-F238E27FC236}">
                <a16:creationId xmlns:a16="http://schemas.microsoft.com/office/drawing/2014/main" id="{51275730-40FD-48F3-B3B9-F61CFF542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533900"/>
            <a:ext cx="3286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Tätigkeit und Vorsorge verbinden.</a:t>
            </a:r>
          </a:p>
        </p:txBody>
      </p:sp>
    </p:spTree>
    <p:extLst>
      <p:ext uri="{BB962C8B-B14F-4D97-AF65-F5344CB8AC3E}">
        <p14:creationId xmlns:p14="http://schemas.microsoft.com/office/powerpoint/2010/main" val="11268383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3EAFEF-6222-48E1-8EF8-4BEA1FF4E5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c9d59b4908409a"/>
          <a:stretch xmlns:a="http://schemas.openxmlformats.org/drawingml/2006/main"/>
        </p:blipFill>
        <p:spPr>
          <a:xfrm xmlns:a="http://schemas.openxmlformats.org/drawingml/2006/main">
            <a:off x="609600" y="480124"/>
            <a:ext cx="1809750" cy="316103"/>
          </a:xfrm>
          <a:prstGeom xmlns:a="http://schemas.openxmlformats.org/drawingml/2006/main" prst="rect">
            <a:avLst/>
          </a:prstGeom>
        </p:spPr>
      </p:pic>
      <p:sp>
        <p:nvSpPr>
          <p:cNvPr id="2" name="04 / EIN KONKRETES BEISPIEL">
            <a:extLst xmlns:a="http://schemas.openxmlformats.org/drawingml/2006/main">
              <a:ext uri="{FF2B5EF4-FFF2-40B4-BE49-F238E27FC236}">
                <a16:creationId xmlns:a16="http://schemas.microsoft.com/office/drawing/2014/main" id="{B9A593EB-41C6-46D4-B1C6-F131F6ED2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1C7A4B"/>
                </a:solidFill>
                <a:latin typeface="Geist"/>
                <a:ea typeface="Geist"/>
                <a:cs typeface="Geist"/>
              </a:rPr>
              <a:t>04 / EIN KONKRETES BEISPIEL</a:t>
            </a:r>
          </a:p>
        </p:txBody>
      </p:sp>
      <p:sp>
        <p:nvSpPr>
          <p:cNvPr id="3" name="VELCURE / [ANLASS] / [DATUM]">
            <a:extLst xmlns:a="http://schemas.openxmlformats.org/drawingml/2006/main">
              <a:ext uri="{FF2B5EF4-FFF2-40B4-BE49-F238E27FC236}">
                <a16:creationId xmlns:a16="http://schemas.microsoft.com/office/drawing/2014/main" id="{27929B45-3FFA-4582-8EFD-E754B5235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VELCURE / [ANLASS] / [DATUM]</a:t>
            </a:r>
          </a:p>
        </p:txBody>
      </p:sp>
      <p:sp>
        <p:nvSpPr>
          <p:cNvPr id="4" name="05">
            <a:extLst xmlns:a="http://schemas.openxmlformats.org/drawingml/2006/main">
              <a:ext uri="{FF2B5EF4-FFF2-40B4-BE49-F238E27FC236}">
                <a16:creationId xmlns:a16="http://schemas.microsoft.com/office/drawing/2014/main" id="{46E7FF62-9B49-4338-8F0C-EBD79290A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05</a:t>
            </a:r>
          </a:p>
        </p:txBody>
      </p:sp>
      <p:sp>
        <p:nvSpPr>
          <p:cNvPr id="5" name="Vom Blick vor Ort&#10;zum nächsten Schritt.">
            <a:extLst xmlns:a="http://schemas.openxmlformats.org/drawingml/2006/main">
              <a:ext uri="{FF2B5EF4-FFF2-40B4-BE49-F238E27FC236}">
                <a16:creationId xmlns:a16="http://schemas.microsoft.com/office/drawing/2014/main" id="{2A0A63FC-9821-4B6B-86F5-F2550FA59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81175"/>
            <a:ext cx="6953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4350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Vom Blick vor Ort</a:t>
            </a:r>
          </a:p>
          <a:p xmlns:a="http://schemas.openxmlformats.org/drawingml/2006/main">
            <a:pPr>
              <a:defRPr sz="435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4350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zum nächsten Schritt.</a:t>
            </a:r>
          </a:p>
        </p:txBody>
      </p:sp>
      <p:sp>
        <p:nvSpPr>
          <p:cNvPr id="6" name="[Situation und Beobachtung]&#10;&#10;[Fachliche ">
            <a:extLst xmlns:a="http://schemas.openxmlformats.org/drawingml/2006/main">
              <a:ext uri="{FF2B5EF4-FFF2-40B4-BE49-F238E27FC236}">
                <a16:creationId xmlns:a16="http://schemas.microsoft.com/office/drawing/2014/main" id="{354A3977-93C3-4CA6-B981-221A3DF8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6667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2025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[Situation und Beobachtung]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2025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[Fachliche Einordnung]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2025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[Maßnahme und Zuständigkeit]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776850-D7F8-4B79-A19F-2F818074BC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329e2c268f4fcd"/>
          <a:stretch xmlns:a="http://schemas.openxmlformats.org/drawingml/2006/main"/>
        </p:blipFill>
        <p:spPr>
          <a:xfrm xmlns:a="http://schemas.openxmlformats.org/drawingml/2006/main">
            <a:off x="8096250" y="1571625"/>
            <a:ext cx="3238500" cy="4048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5905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C92B5B-A498-47CF-B5E6-EB3F1BE77F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4f70a1891c4f94"/>
          <a:stretch xmlns:a="http://schemas.openxmlformats.org/drawingml/2006/main"/>
        </p:blipFill>
        <p:spPr>
          <a:xfrm xmlns:a="http://schemas.openxmlformats.org/drawingml/2006/main">
            <a:off x="609600" y="480124"/>
            <a:ext cx="1809750" cy="316103"/>
          </a:xfrm>
          <a:prstGeom xmlns:a="http://schemas.openxmlformats.org/drawingml/2006/main" prst="rect">
            <a:avLst/>
          </a:prstGeom>
        </p:spPr>
      </p:pic>
      <p:sp>
        <p:nvSpPr>
          <p:cNvPr id="2" name="05 / WIRKUNG NACHVOLLZIEHBAR MACHEN">
            <a:extLst xmlns:a="http://schemas.openxmlformats.org/drawingml/2006/main">
              <a:ext uri="{FF2B5EF4-FFF2-40B4-BE49-F238E27FC236}">
                <a16:creationId xmlns:a16="http://schemas.microsoft.com/office/drawing/2014/main" id="{7E674FAD-FDCE-491A-8710-A90A09036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1C7A4B"/>
                </a:solidFill>
                <a:latin typeface="Geist"/>
                <a:ea typeface="Geist"/>
                <a:cs typeface="Geist"/>
              </a:rPr>
              <a:t>05 / WIRKUNG NACHVOLLZIEHBAR MACHEN</a:t>
            </a:r>
          </a:p>
        </p:txBody>
      </p:sp>
      <p:sp>
        <p:nvSpPr>
          <p:cNvPr id="3" name="VELCURE / [ANLASS] / [DATUM]">
            <a:extLst xmlns:a="http://schemas.openxmlformats.org/drawingml/2006/main">
              <a:ext uri="{FF2B5EF4-FFF2-40B4-BE49-F238E27FC236}">
                <a16:creationId xmlns:a16="http://schemas.microsoft.com/office/drawing/2014/main" id="{F6F5EF11-0804-4AB0-907A-58A0AD51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VELCURE / [ANLASS] / [DATUM]</a:t>
            </a:r>
          </a:p>
        </p:txBody>
      </p:sp>
      <p:sp>
        <p:nvSpPr>
          <p:cNvPr id="4" name="06">
            <a:extLst xmlns:a="http://schemas.openxmlformats.org/drawingml/2006/main">
              <a:ext uri="{FF2B5EF4-FFF2-40B4-BE49-F238E27FC236}">
                <a16:creationId xmlns:a16="http://schemas.microsoft.com/office/drawing/2014/main" id="{5545C3C4-7CE0-4437-A7C1-EB677A455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06</a:t>
            </a:r>
          </a:p>
        </p:txBody>
      </p:sp>
      <p:sp>
        <p:nvSpPr>
          <p:cNvPr id="5" name="Ergebnisse zeigen.&#10;Mit einer klaren Mess">
            <a:extLst xmlns:a="http://schemas.openxmlformats.org/drawingml/2006/main">
              <a:ext uri="{FF2B5EF4-FFF2-40B4-BE49-F238E27FC236}">
                <a16:creationId xmlns:a16="http://schemas.microsoft.com/office/drawing/2014/main" id="{7A3CE145-1606-4768-B961-B586428F1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4350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Ergebnisse zeigen.</a:t>
            </a:r>
          </a:p>
          <a:p xmlns:a="http://schemas.openxmlformats.org/drawingml/2006/main">
            <a:pPr>
              <a:defRPr sz="435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4350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Mit einer klaren Messgröße.</a:t>
            </a:r>
          </a:p>
        </p:txBody>
      </p:sp>
      <p:sp>
        <p:nvSpPr>
          <p:cNvPr id="6" name="[Wert]">
            <a:extLst xmlns:a="http://schemas.openxmlformats.org/drawingml/2006/main">
              <a:ext uri="{FF2B5EF4-FFF2-40B4-BE49-F238E27FC236}">
                <a16:creationId xmlns:a16="http://schemas.microsoft.com/office/drawing/2014/main" id="{ACD936F2-756B-464C-A38D-E0EDBE1A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1C7A4B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C7A4B"/>
                </a:solidFill>
                <a:latin typeface="Archivo"/>
                <a:ea typeface="Archivo"/>
                <a:cs typeface="Archivo"/>
              </a:defRPr>
            </a:pPr>
            <a:r>
              <a:rPr sz="4800" b="1">
                <a:solidFill>
                  <a:srgbClr val="1C7A4B"/>
                </a:solidFill>
                <a:latin typeface="Archivo"/>
                <a:ea typeface="Archivo"/>
                <a:cs typeface="Archivo"/>
              </a:rPr>
              <a:t>[Wert]</a:t>
            </a:r>
          </a:p>
        </p:txBody>
      </p:sp>
      <p:sp>
        <p:nvSpPr>
          <p:cNvPr id="7" name="[Messgröße]">
            <a:extLst xmlns:a="http://schemas.openxmlformats.org/drawingml/2006/main">
              <a:ext uri="{FF2B5EF4-FFF2-40B4-BE49-F238E27FC236}">
                <a16:creationId xmlns:a16="http://schemas.microsoft.com/office/drawing/2014/main" id="{092AE38E-3080-43A1-8606-1D61D10E5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10150"/>
            <a:ext cx="3286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1950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[Messgröße]</a:t>
            </a:r>
          </a:p>
        </p:txBody>
      </p:sp>
      <p:sp>
        <p:nvSpPr>
          <p:cNvPr id="8" name="[Wert]">
            <a:extLst xmlns:a="http://schemas.openxmlformats.org/drawingml/2006/main">
              <a:ext uri="{FF2B5EF4-FFF2-40B4-BE49-F238E27FC236}">
                <a16:creationId xmlns:a16="http://schemas.microsoft.com/office/drawing/2014/main" id="{2F7BFA5D-242C-455E-A5EA-2396B935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8100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1C7A4B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C7A4B"/>
                </a:solidFill>
                <a:latin typeface="Archivo"/>
                <a:ea typeface="Archivo"/>
                <a:cs typeface="Archivo"/>
              </a:defRPr>
            </a:pPr>
            <a:r>
              <a:rPr sz="4800" b="1">
                <a:solidFill>
                  <a:srgbClr val="1C7A4B"/>
                </a:solidFill>
                <a:latin typeface="Archivo"/>
                <a:ea typeface="Archivo"/>
                <a:cs typeface="Archivo"/>
              </a:rPr>
              <a:t>[Wert]</a:t>
            </a:r>
          </a:p>
        </p:txBody>
      </p:sp>
      <p:sp>
        <p:nvSpPr>
          <p:cNvPr id="9" name="[Zeitraum]">
            <a:extLst xmlns:a="http://schemas.openxmlformats.org/drawingml/2006/main">
              <a:ext uri="{FF2B5EF4-FFF2-40B4-BE49-F238E27FC236}">
                <a16:creationId xmlns:a16="http://schemas.microsoft.com/office/drawing/2014/main" id="{545A66C3-0C0E-475A-8F53-37AC75E8A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010150"/>
            <a:ext cx="3286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1950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[Zeitraum]</a:t>
            </a:r>
          </a:p>
        </p:txBody>
      </p:sp>
      <p:sp>
        <p:nvSpPr>
          <p:cNvPr id="10" name="[Wert]">
            <a:extLst xmlns:a="http://schemas.openxmlformats.org/drawingml/2006/main">
              <a:ext uri="{FF2B5EF4-FFF2-40B4-BE49-F238E27FC236}">
                <a16:creationId xmlns:a16="http://schemas.microsoft.com/office/drawing/2014/main" id="{EAF054E3-933D-435F-84CE-543D71DBE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8100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1C7A4B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C7A4B"/>
                </a:solidFill>
                <a:latin typeface="Archivo"/>
                <a:ea typeface="Archivo"/>
                <a:cs typeface="Archivo"/>
              </a:defRPr>
            </a:pPr>
            <a:r>
              <a:rPr sz="4800" b="1">
                <a:solidFill>
                  <a:srgbClr val="1C7A4B"/>
                </a:solidFill>
                <a:latin typeface="Archivo"/>
                <a:ea typeface="Archivo"/>
                <a:cs typeface="Archivo"/>
              </a:rPr>
              <a:t>[Wert]</a:t>
            </a:r>
          </a:p>
        </p:txBody>
      </p:sp>
      <p:sp>
        <p:nvSpPr>
          <p:cNvPr id="11" name="[Datenquelle]">
            <a:extLst xmlns:a="http://schemas.openxmlformats.org/drawingml/2006/main">
              <a:ext uri="{FF2B5EF4-FFF2-40B4-BE49-F238E27FC236}">
                <a16:creationId xmlns:a16="http://schemas.microsoft.com/office/drawing/2014/main" id="{084CAEAF-CAA2-467B-AFA8-CAFD5830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010150"/>
            <a:ext cx="3286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1950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[Datenquelle]</a:t>
            </a:r>
          </a:p>
        </p:txBody>
      </p:sp>
    </p:spTree>
    <p:extLst>
      <p:ext uri="{BB962C8B-B14F-4D97-AF65-F5344CB8AC3E}">
        <p14:creationId xmlns:p14="http://schemas.microsoft.com/office/powerpoint/2010/main" val="10362972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5F4268-40A8-4F94-9DCF-4B67D7B21C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b81f90439c4fab"/>
          <a:stretch xmlns:a="http://schemas.openxmlformats.org/drawingml/2006/main"/>
        </p:blipFill>
        <p:spPr>
          <a:xfrm xmlns:a="http://schemas.openxmlformats.org/drawingml/2006/main">
            <a:off x="609600" y="480124"/>
            <a:ext cx="1809750" cy="316103"/>
          </a:xfrm>
          <a:prstGeom xmlns:a="http://schemas.openxmlformats.org/drawingml/2006/main" prst="rect">
            <a:avLst/>
          </a:prstGeom>
        </p:spPr>
      </p:pic>
      <p:sp>
        <p:nvSpPr>
          <p:cNvPr id="2" name="06 / NÄCHSTER SCHRITT">
            <a:extLst xmlns:a="http://schemas.openxmlformats.org/drawingml/2006/main">
              <a:ext uri="{FF2B5EF4-FFF2-40B4-BE49-F238E27FC236}">
                <a16:creationId xmlns:a16="http://schemas.microsoft.com/office/drawing/2014/main" id="{8240E7CF-5017-4D30-A70B-DEA378D4F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C7A4B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1C7A4B"/>
                </a:solidFill>
                <a:latin typeface="Geist"/>
                <a:ea typeface="Geist"/>
                <a:cs typeface="Geist"/>
              </a:rPr>
              <a:t>06 / NÄCHSTER SCHRITT</a:t>
            </a:r>
          </a:p>
        </p:txBody>
      </p:sp>
      <p:sp>
        <p:nvSpPr>
          <p:cNvPr id="3" name="VELCURE / [ANLASS] / [DATUM]">
            <a:extLst xmlns:a="http://schemas.openxmlformats.org/drawingml/2006/main">
              <a:ext uri="{FF2B5EF4-FFF2-40B4-BE49-F238E27FC236}">
                <a16:creationId xmlns:a16="http://schemas.microsoft.com/office/drawing/2014/main" id="{992489A1-E0C6-4792-871A-C5E4C1118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VELCURE / [ANLASS] / [DATUM]</a:t>
            </a:r>
          </a:p>
        </p:txBody>
      </p:sp>
      <p:sp>
        <p:nvSpPr>
          <p:cNvPr id="4" name="07">
            <a:extLst xmlns:a="http://schemas.openxmlformats.org/drawingml/2006/main">
              <a:ext uri="{FF2B5EF4-FFF2-40B4-BE49-F238E27FC236}">
                <a16:creationId xmlns:a16="http://schemas.microsoft.com/office/drawing/2014/main" id="{8F89C794-62F8-4E39-856C-7D764F50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74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526174"/>
                </a:solidFill>
                <a:latin typeface="Geist"/>
                <a:ea typeface="Geist"/>
                <a:cs typeface="Geist"/>
              </a:rPr>
              <a:t>07</a:t>
            </a:r>
          </a:p>
        </p:txBody>
      </p:sp>
      <p:sp>
        <p:nvSpPr>
          <p:cNvPr id="5" name="Ein klarer Start.&#10;Ein prüfbares Ergebnis">
            <a:extLst xmlns:a="http://schemas.openxmlformats.org/drawingml/2006/main">
              <a:ext uri="{FF2B5EF4-FFF2-40B4-BE49-F238E27FC236}">
                <a16:creationId xmlns:a16="http://schemas.microsoft.com/office/drawing/2014/main" id="{FA5056D4-7969-4C05-A9DF-64553F08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66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4500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Ein klarer Start.</a:t>
            </a:r>
          </a:p>
          <a:p xmlns:a="http://schemas.openxmlformats.org/drawingml/2006/main">
            <a:pPr>
              <a:defRPr sz="4500" b="1">
                <a:solidFill>
                  <a:srgbClr val="0E1A24"/>
                </a:solidFill>
                <a:latin typeface="Archivo"/>
                <a:ea typeface="Archivo"/>
                <a:cs typeface="Archivo"/>
              </a:defRPr>
            </a:pPr>
            <a:r>
              <a:rPr sz="4500" b="1">
                <a:solidFill>
                  <a:srgbClr val="0E1A24"/>
                </a:solidFill>
                <a:latin typeface="Archivo"/>
                <a:ea typeface="Archivo"/>
                <a:cs typeface="Archivo"/>
              </a:rPr>
              <a:t>Ein prüfbares Ergebnis.</a:t>
            </a:r>
          </a:p>
        </p:txBody>
      </p:sp>
      <p:sp>
        <p:nvSpPr>
          <p:cNvPr id="6" name="01   [Bereich und Beteiligte festlegen]">
            <a:extLst xmlns:a="http://schemas.openxmlformats.org/drawingml/2006/main">
              <a:ext uri="{FF2B5EF4-FFF2-40B4-BE49-F238E27FC236}">
                <a16:creationId xmlns:a16="http://schemas.microsoft.com/office/drawing/2014/main" id="{2E861505-D0A0-430F-A027-922ACF0E2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0"/>
            <a:ext cx="1047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2250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01   [Bereich und Beteiligte festlegen]</a:t>
            </a:r>
          </a:p>
        </p:txBody>
      </p:sp>
      <p:sp>
        <p:nvSpPr>
          <p:cNvPr id="7" name="02   [Ablauf und Zeitraum vereinbaren]">
            <a:extLst xmlns:a="http://schemas.openxmlformats.org/drawingml/2006/main">
              <a:ext uri="{FF2B5EF4-FFF2-40B4-BE49-F238E27FC236}">
                <a16:creationId xmlns:a16="http://schemas.microsoft.com/office/drawing/2014/main" id="{DC8CF76D-96D2-4F79-A2FE-DF762CA36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05325"/>
            <a:ext cx="1047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2250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02   [Ablauf und Zeitraum vereinbaren]</a:t>
            </a:r>
          </a:p>
        </p:txBody>
      </p:sp>
      <p:sp>
        <p:nvSpPr>
          <p:cNvPr id="8" name="03   [Ergebnis gemeinsam bewerten]">
            <a:extLst xmlns:a="http://schemas.openxmlformats.org/drawingml/2006/main">
              <a:ext uri="{FF2B5EF4-FFF2-40B4-BE49-F238E27FC236}">
                <a16:creationId xmlns:a16="http://schemas.microsoft.com/office/drawing/2014/main" id="{20C5D1B0-D4BD-493D-A5F2-EA5C78ACB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00650"/>
            <a:ext cx="1047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0E1A24"/>
                </a:solidFill>
                <a:latin typeface="Geist"/>
                <a:ea typeface="Geist"/>
                <a:cs typeface="Geist"/>
              </a:defRPr>
            </a:pPr>
            <a:r>
              <a:rPr sz="2250" b="0">
                <a:solidFill>
                  <a:srgbClr val="0E1A24"/>
                </a:solidFill>
                <a:latin typeface="Geist"/>
                <a:ea typeface="Geist"/>
                <a:cs typeface="Geist"/>
              </a:rPr>
              <a:t>03   [Ergebnis gemeinsam bewerten]</a:t>
            </a:r>
          </a:p>
        </p:txBody>
      </p:sp>
    </p:spTree>
    <p:extLst>
      <p:ext uri="{BB962C8B-B14F-4D97-AF65-F5344CB8AC3E}">
        <p14:creationId xmlns:p14="http://schemas.microsoft.com/office/powerpoint/2010/main" val="13861102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32F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B8B702-E360-4026-90A1-073A404B4C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15bfbcdfbe471c"/>
          <a:stretch xmlns:a="http://schemas.openxmlformats.org/drawingml/2006/main"/>
        </p:blipFill>
        <p:spPr>
          <a:xfrm xmlns:a="http://schemas.openxmlformats.org/drawingml/2006/main">
            <a:off x="609600" y="480124"/>
            <a:ext cx="1809750" cy="316103"/>
          </a:xfrm>
          <a:prstGeom xmlns:a="http://schemas.openxmlformats.org/drawingml/2006/main" prst="rect">
            <a:avLst/>
          </a:prstGeom>
        </p:spPr>
      </p:pic>
      <p:sp>
        <p:nvSpPr>
          <p:cNvPr id="2" name="LASS UNS DEN ZUSAMMENHANG HERSTELLEN.">
            <a:extLst xmlns:a="http://schemas.openxmlformats.org/drawingml/2006/main">
              <a:ext uri="{FF2B5EF4-FFF2-40B4-BE49-F238E27FC236}">
                <a16:creationId xmlns:a16="http://schemas.microsoft.com/office/drawing/2014/main" id="{8E1A8066-60AF-4A4A-A64E-5E3450C4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LASS UNS DEN ZUSAMMENHANG HERSTELLEN.</a:t>
            </a:r>
          </a:p>
        </p:txBody>
      </p:sp>
      <p:sp>
        <p:nvSpPr>
          <p:cNvPr id="3" name="VELCURE / [ANLASS] / [DATUM]">
            <a:extLst xmlns:a="http://schemas.openxmlformats.org/drawingml/2006/main">
              <a:ext uri="{FF2B5EF4-FFF2-40B4-BE49-F238E27FC236}">
                <a16:creationId xmlns:a16="http://schemas.microsoft.com/office/drawing/2014/main" id="{9E79CB46-1AD3-49FD-8203-4A4780BAD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VELCURE / [ANLASS] / [DATUM]</a:t>
            </a:r>
          </a:p>
        </p:txBody>
      </p:sp>
      <p:sp>
        <p:nvSpPr>
          <p:cNvPr id="4" name="08">
            <a:extLst xmlns:a="http://schemas.openxmlformats.org/drawingml/2006/main">
              <a:ext uri="{FF2B5EF4-FFF2-40B4-BE49-F238E27FC236}">
                <a16:creationId xmlns:a16="http://schemas.microsoft.com/office/drawing/2014/main" id="{6530FE4B-0D2C-4DFE-9E5B-98551AA01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975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08</a:t>
            </a:r>
          </a:p>
        </p:txBody>
      </p:sp>
      <p:sp>
        <p:nvSpPr>
          <p:cNvPr id="5" name="Deine Feststellung&#10;wirkt weiter.">
            <a:extLst xmlns:a="http://schemas.openxmlformats.org/drawingml/2006/main">
              <a:ext uri="{FF2B5EF4-FFF2-40B4-BE49-F238E27FC236}">
                <a16:creationId xmlns:a16="http://schemas.microsoft.com/office/drawing/2014/main" id="{5550B10A-E279-4622-ADB7-F43B951EF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10668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000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defPPr>
          </a:lstStyle>
          <a:p xmlns:a="http://schemas.openxmlformats.org/drawingml/2006/main">
            <a:pPr>
              <a:defRPr sz="6000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6000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Deine Feststellung</a:t>
            </a:r>
          </a:p>
          <a:p xmlns:a="http://schemas.openxmlformats.org/drawingml/2006/main">
            <a:pPr>
              <a:defRPr sz="6000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6000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wirkt weiter.</a:t>
            </a:r>
          </a:p>
        </p:txBody>
      </p:sp>
      <p:sp>
        <p:nvSpPr>
          <p:cNvPr id="6" name="[Vorname Nachname] · [Funktion]&#10;[E-Mail]">
            <a:extLst xmlns:a="http://schemas.openxmlformats.org/drawingml/2006/main">
              <a:ext uri="{FF2B5EF4-FFF2-40B4-BE49-F238E27FC236}">
                <a16:creationId xmlns:a16="http://schemas.microsoft.com/office/drawing/2014/main" id="{F3FAAAB6-9959-421D-AC31-0AB9DBE4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2100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[Vorname Nachname] · [Funktion]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2100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[E-Mail] · [Telefon] · [Website]</a:t>
            </a:r>
          </a:p>
        </p:txBody>
      </p:sp>
    </p:spTree>
    <p:extLst>
      <p:ext uri="{BB962C8B-B14F-4D97-AF65-F5344CB8AC3E}">
        <p14:creationId xmlns:p14="http://schemas.microsoft.com/office/powerpoint/2010/main" val="7052619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2026-10-19T12:44:05.0610000Z</dcterms:created>
  <dcterms:modified xsi:type="dcterms:W3CDTF">2026-10-19T12:44:05.0610000Z</dcterms:modified>
</coreProperties>
</file>